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70" r:id="rId4"/>
    <p:sldId id="272" r:id="rId5"/>
    <p:sldId id="271" r:id="rId6"/>
    <p:sldId id="259" r:id="rId7"/>
    <p:sldId id="263" r:id="rId8"/>
    <p:sldId id="264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EFF"/>
    <a:srgbClr val="E8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/>
    <p:restoredTop sz="96197"/>
  </p:normalViewPr>
  <p:slideViewPr>
    <p:cSldViewPr snapToGrid="0" snapToObjects="1">
      <p:cViewPr>
        <p:scale>
          <a:sx n="117" d="100"/>
          <a:sy n="117" d="100"/>
        </p:scale>
        <p:origin x="20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9FD4F-A09C-E640-8871-A22BF32AE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0DAF1-66E1-DD43-BD4E-B9D5A153F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9F390-8761-444B-AF22-1CD5E3BF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AA8ECF-6CDA-0C48-A50B-5ABF6A49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A8CB-0E8F-2E42-A592-A9E3EBF6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018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9B1FE-5752-3042-A8C6-BBAF3F3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4B12C-CBC2-D342-85D7-B1EAFC9BC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33698-90C4-9049-BEC3-8D8CC58A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BDB69-2B73-6641-B6FB-681D5AD5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5FD1A9-B23F-404F-A29C-25AA8962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89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3657AE-9FE1-FB4F-833E-B612E99B78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A2956E-2AD8-894E-B74C-A2BAAFE08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B111E-5481-7B47-8ADE-043FC59B7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05895-2BE1-BE4B-B870-D88F2F1B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F1C3D-9B1D-9146-A270-5D90273E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74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35380-8A96-CD4F-98E4-6453E76F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A9D3F-B558-8047-BBEA-313B5479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A81F9-8A98-734E-8B94-F797A556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5691A-1BD8-084B-A97D-2A634827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99D7B-AC46-6B46-8945-76E67F46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317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2A928-50D5-B249-AE0B-50A27CAC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54CA4A-2811-AC46-AA6F-9B0F4A9B7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29409-8093-724E-8C05-4A39EA25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27BA5-06AB-9444-9C7D-4E43FCDE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4DA02-F6A1-9745-8C42-6C2E9CA6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745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CE71-14CB-4B40-8D06-41390766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CB374-B457-5E4B-B801-C091043BD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69010E-1ACF-D044-A16B-13F94204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1A3580-4757-E74C-AD03-2EEF4A82B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D8CCA3-6501-B24E-855E-C18A2B3F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1D674-B27C-4F40-A217-F450725A7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76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AEF95-1ECD-174A-8D91-84E7305E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A5BA11-FFFF-EE42-ADFC-45DE15A9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A5BC6E-1CB7-3148-B165-536F6ED23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79E35C-D662-364B-AC41-7833133E2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6D8406-9A72-8346-851B-8CFA51C91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1E92CD-3A1E-7249-8C49-838221CE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F7B984-3AF3-504B-8940-D55BB202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462348-4E81-F643-97E9-77C9A3E6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826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803E7-FCE0-8F4B-A69F-AB612417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2AB726-BF57-174C-A2A3-F888F5E8F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0A9DA8-7C15-C048-BE7D-99177DFA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340D7F-1DBF-074C-8E6C-14F36A4B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585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38E262-784B-BC4F-A76D-1AFF9C4F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162E2D-23A7-E24E-8567-E2654073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4C157-EC5D-1343-969D-2D29F19D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240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F62C3-5C87-E94A-85D7-A01546FC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B759B-28A1-0240-9E84-5491F419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2351AC-22EC-5A42-93FF-F9EACD3C1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9D2252-13E7-0348-A5D9-B4528588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ABCCEC-554E-0E46-BE9C-DEC303DA9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794B27-7A6C-9840-8AC5-7F8EBC36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276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9CD7-D5EE-D34C-8395-307E2CC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6C68B0-F597-3244-A786-FA66C0B71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3AC8D-CB8C-7B40-B364-9B2681993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CEB333-C0DB-914C-8CB8-DFBB7FD9B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81EA48-6C8F-7646-8B31-C02B2B7D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65C68B-7561-BB47-A78B-FF1AB13F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123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873B3B-F36C-C54A-ACE5-8A02E5CB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9045CB-38BE-8043-8C9B-8C3441EE9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51BA6-51D0-9B4F-BD8C-CDEB07428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7CCBE-544A-E34B-8765-C2AC9B33B2AA}" type="datetimeFigureOut">
              <a:rPr kumimoji="1" lang="ko-Kore-KR" altLang="en-US" smtClean="0"/>
              <a:t>2023. 4. 11.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094B71-786F-3A44-A05F-EE2AA1E9C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1547F-5345-3142-B846-493F1E83E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220FE-4F86-674C-8D2D-25CDDCA324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40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6.sv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anda.p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DAE4F4-FDC0-D347-A5A5-06379B21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47" y="4475690"/>
            <a:ext cx="2587306" cy="5692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A68CD7C-CFA2-6E41-B073-C3A7EA8F6079}"/>
              </a:ext>
            </a:extLst>
          </p:cNvPr>
          <p:cNvGrpSpPr/>
          <p:nvPr/>
        </p:nvGrpSpPr>
        <p:grpSpPr>
          <a:xfrm>
            <a:off x="4944155" y="1813103"/>
            <a:ext cx="2303689" cy="2303689"/>
            <a:chOff x="4944155" y="2277155"/>
            <a:chExt cx="2303689" cy="2303689"/>
          </a:xfrm>
          <a:effectLst>
            <a:outerShdw blurRad="50800" dist="38100" algn="l" rotWithShape="0">
              <a:srgbClr val="6F00FF">
                <a:alpha val="40000"/>
              </a:srgbClr>
            </a:outerShdw>
          </a:effectLst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E39BF0E0-CBE4-6C4C-B694-23EC4E931915}"/>
                </a:ext>
              </a:extLst>
            </p:cNvPr>
            <p:cNvSpPr/>
            <p:nvPr/>
          </p:nvSpPr>
          <p:spPr>
            <a:xfrm>
              <a:off x="4944155" y="2277155"/>
              <a:ext cx="2303689" cy="2303689"/>
            </a:xfrm>
            <a:prstGeom prst="roundRect">
              <a:avLst>
                <a:gd name="adj" fmla="val 2721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]</a:t>
              </a:r>
              <a:r>
                <a:rPr kumimoji="1" lang="en-US" altLang="ko-KR" dirty="0"/>
                <a:t>[</a:t>
              </a:r>
              <a:endParaRPr kumimoji="1" lang="ko-Kore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FFF5F5-9B68-C84D-A695-C036CEB5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1773" y="2761343"/>
              <a:ext cx="1511300" cy="134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42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A68CD7C-CFA2-6E41-B073-C3A7EA8F6079}"/>
              </a:ext>
            </a:extLst>
          </p:cNvPr>
          <p:cNvGrpSpPr/>
          <p:nvPr/>
        </p:nvGrpSpPr>
        <p:grpSpPr>
          <a:xfrm>
            <a:off x="4944155" y="1813103"/>
            <a:ext cx="2303689" cy="2303689"/>
            <a:chOff x="4944155" y="2277155"/>
            <a:chExt cx="2303689" cy="2303689"/>
          </a:xfrm>
          <a:effectLst>
            <a:outerShdw blurRad="50800" dist="38100" algn="l" rotWithShape="0">
              <a:srgbClr val="6F00FF">
                <a:alpha val="40000"/>
              </a:srgbClr>
            </a:outerShdw>
          </a:effectLst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E39BF0E0-CBE4-6C4C-B694-23EC4E931915}"/>
                </a:ext>
              </a:extLst>
            </p:cNvPr>
            <p:cNvSpPr/>
            <p:nvPr/>
          </p:nvSpPr>
          <p:spPr>
            <a:xfrm>
              <a:off x="4944155" y="2277155"/>
              <a:ext cx="2303689" cy="2303689"/>
            </a:xfrm>
            <a:prstGeom prst="roundRect">
              <a:avLst>
                <a:gd name="adj" fmla="val 2721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]</a:t>
              </a:r>
              <a:r>
                <a:rPr kumimoji="1" lang="en-US" altLang="ko-KR" dirty="0"/>
                <a:t>[</a:t>
              </a:r>
              <a:endParaRPr kumimoji="1" lang="ko-Kore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FFF5F5-9B68-C84D-A695-C036CEB5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1773" y="2761343"/>
              <a:ext cx="1511300" cy="1346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A7C718-E350-3C42-AED0-2C6225913797}"/>
              </a:ext>
            </a:extLst>
          </p:cNvPr>
          <p:cNvSpPr txBox="1"/>
          <p:nvPr/>
        </p:nvSpPr>
        <p:spPr>
          <a:xfrm>
            <a:off x="4847834" y="4503648"/>
            <a:ext cx="2989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b="1" dirty="0">
                <a:solidFill>
                  <a:srgbClr val="760E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감사합니다</a:t>
            </a:r>
            <a:endParaRPr kumimoji="1" lang="ko-Kore-KR" altLang="en-US" b="1" dirty="0">
              <a:solidFill>
                <a:srgbClr val="760E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22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24C6A-0888-3D40-9389-76CAE14B209C}"/>
              </a:ext>
            </a:extLst>
          </p:cNvPr>
          <p:cNvSpPr txBox="1"/>
          <p:nvPr/>
        </p:nvSpPr>
        <p:spPr>
          <a:xfrm>
            <a:off x="4944155" y="2875002"/>
            <a:ext cx="2303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6600" b="1" dirty="0">
                <a:solidFill>
                  <a:srgbClr val="6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Q&amp;A</a:t>
            </a:r>
            <a:endParaRPr kumimoji="1" lang="ko-Kore-KR" altLang="en-US" sz="6600" b="1" dirty="0">
              <a:solidFill>
                <a:srgbClr val="6F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1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CF7374-4974-7D44-8667-9679E49C42F2}"/>
              </a:ext>
            </a:extLst>
          </p:cNvPr>
          <p:cNvSpPr/>
          <p:nvPr/>
        </p:nvSpPr>
        <p:spPr>
          <a:xfrm>
            <a:off x="0" y="0"/>
            <a:ext cx="12192000" cy="351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76171-01B1-494D-A61B-5085BC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7" y="984680"/>
            <a:ext cx="1291869" cy="2842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2F0D107-0A64-2F43-803B-0D42D859ED89}"/>
              </a:ext>
            </a:extLst>
          </p:cNvPr>
          <p:cNvGrpSpPr/>
          <p:nvPr/>
        </p:nvGrpSpPr>
        <p:grpSpPr>
          <a:xfrm>
            <a:off x="649670" y="846389"/>
            <a:ext cx="560792" cy="560792"/>
            <a:chOff x="626497" y="535993"/>
            <a:chExt cx="560792" cy="560792"/>
          </a:xfrm>
          <a:effectLst>
            <a:outerShdw blurRad="50800" dist="50800" dir="5400000" algn="ctr" rotWithShape="0">
              <a:srgbClr val="6F00FF">
                <a:alpha val="8000"/>
              </a:srgbClr>
            </a:outerShdw>
          </a:effectLst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B0ADE6B-FD96-DC41-AF73-BCA459CAB63E}"/>
                </a:ext>
              </a:extLst>
            </p:cNvPr>
            <p:cNvSpPr/>
            <p:nvPr/>
          </p:nvSpPr>
          <p:spPr>
            <a:xfrm>
              <a:off x="626497" y="535993"/>
              <a:ext cx="560792" cy="560792"/>
            </a:xfrm>
            <a:prstGeom prst="roundRect">
              <a:avLst>
                <a:gd name="adj" fmla="val 2721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]</a:t>
              </a:r>
              <a:r>
                <a:rPr kumimoji="1" lang="en-US" altLang="ko-KR" dirty="0"/>
                <a:t>[</a:t>
              </a:r>
              <a:endParaRPr kumimoji="1" lang="ko-Kore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530E47-B229-5841-B67B-057937CB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87" y="653860"/>
              <a:ext cx="367899" cy="327708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088299D3-6321-A54B-8F38-8AFF5E7624BB}"/>
              </a:ext>
            </a:extLst>
          </p:cNvPr>
          <p:cNvSpPr/>
          <p:nvPr/>
        </p:nvSpPr>
        <p:spPr>
          <a:xfrm flipV="1">
            <a:off x="11430057" y="101682"/>
            <a:ext cx="148302" cy="148302"/>
          </a:xfrm>
          <a:prstGeom prst="ellipse">
            <a:avLst/>
          </a:prstGeom>
          <a:solidFill>
            <a:srgbClr val="9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67C822B-5760-DB4F-B962-8819CA90158D}"/>
              </a:ext>
            </a:extLst>
          </p:cNvPr>
          <p:cNvSpPr/>
          <p:nvPr/>
        </p:nvSpPr>
        <p:spPr>
          <a:xfrm flipV="1">
            <a:off x="11672024" y="101682"/>
            <a:ext cx="148302" cy="148302"/>
          </a:xfrm>
          <a:prstGeom prst="ellipse">
            <a:avLst/>
          </a:prstGeom>
          <a:solidFill>
            <a:srgbClr val="E5D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FF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4D27AC-40FA-8F46-9D08-24D517394B32}"/>
              </a:ext>
            </a:extLst>
          </p:cNvPr>
          <p:cNvSpPr/>
          <p:nvPr/>
        </p:nvSpPr>
        <p:spPr>
          <a:xfrm flipV="1">
            <a:off x="11913992" y="101682"/>
            <a:ext cx="148302" cy="148302"/>
          </a:xfrm>
          <a:prstGeom prst="ellipse">
            <a:avLst/>
          </a:prstGeom>
          <a:solidFill>
            <a:srgbClr val="6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EE757-401F-4249-AE70-D4CE35AEF626}"/>
              </a:ext>
            </a:extLst>
          </p:cNvPr>
          <p:cNvSpPr txBox="1"/>
          <p:nvPr/>
        </p:nvSpPr>
        <p:spPr>
          <a:xfrm>
            <a:off x="3441577" y="985906"/>
            <a:ext cx="20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 소개</a:t>
            </a:r>
            <a:endParaRPr kumimoji="1" lang="ko-Kore-KR" altLang="en-US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9A22B93-B991-704D-B86D-2042252ED1FB}"/>
              </a:ext>
            </a:extLst>
          </p:cNvPr>
          <p:cNvCxnSpPr/>
          <p:nvPr/>
        </p:nvCxnSpPr>
        <p:spPr>
          <a:xfrm>
            <a:off x="3147934" y="921808"/>
            <a:ext cx="0" cy="485373"/>
          </a:xfrm>
          <a:prstGeom prst="line">
            <a:avLst/>
          </a:prstGeom>
          <a:ln>
            <a:solidFill>
              <a:srgbClr val="6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2C18C4-03E3-7044-9E7E-BEA86E555A5E}"/>
              </a:ext>
            </a:extLst>
          </p:cNvPr>
          <p:cNvSpPr txBox="1"/>
          <p:nvPr/>
        </p:nvSpPr>
        <p:spPr>
          <a:xfrm>
            <a:off x="501012" y="1878410"/>
            <a:ext cx="778884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팀원 소개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2088D29-C964-7049-8636-7050BEC37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786" y="2411060"/>
            <a:ext cx="1550590" cy="15505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EA3617F-04AF-AF46-BF9C-6CA3395944B2}"/>
              </a:ext>
            </a:extLst>
          </p:cNvPr>
          <p:cNvSpPr txBox="1"/>
          <p:nvPr/>
        </p:nvSpPr>
        <p:spPr>
          <a:xfrm>
            <a:off x="1300624" y="4091469"/>
            <a:ext cx="145563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대장 유현우</a:t>
            </a:r>
            <a:endParaRPr kumimoji="1" lang="en-US" altLang="ko-KR" sz="1200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화공생명공학과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INFP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02F16-D214-BE44-8AEC-28630D191C0A}"/>
              </a:ext>
            </a:extLst>
          </p:cNvPr>
          <p:cNvSpPr txBox="1"/>
          <p:nvPr/>
        </p:nvSpPr>
        <p:spPr>
          <a:xfrm>
            <a:off x="3935795" y="4036291"/>
            <a:ext cx="145563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팀원 </a:t>
            </a:r>
            <a:r>
              <a:rPr kumimoji="1" lang="ko-KR" altLang="en-US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박종락</a:t>
            </a:r>
            <a:endParaRPr kumimoji="1" lang="en-US" altLang="ko-KR" sz="1200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행정학과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INTP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BD67F-18C0-3D4E-B83F-5457A91362EB}"/>
              </a:ext>
            </a:extLst>
          </p:cNvPr>
          <p:cNvSpPr txBox="1"/>
          <p:nvPr/>
        </p:nvSpPr>
        <p:spPr>
          <a:xfrm>
            <a:off x="6705615" y="4069482"/>
            <a:ext cx="145563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팀원 </a:t>
            </a:r>
            <a:r>
              <a:rPr kumimoji="1" lang="ko-KR" altLang="en-US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강채현</a:t>
            </a:r>
            <a:endParaRPr kumimoji="1" lang="en-US" altLang="ko-KR" sz="1200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행정학과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ISTP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D0B1BA-19D0-B04D-8EC7-6837B81A78F8}"/>
              </a:ext>
            </a:extLst>
          </p:cNvPr>
          <p:cNvSpPr txBox="1"/>
          <p:nvPr/>
        </p:nvSpPr>
        <p:spPr>
          <a:xfrm>
            <a:off x="9386236" y="4036291"/>
            <a:ext cx="145563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팀원 </a:t>
            </a:r>
            <a:r>
              <a:rPr kumimoji="1" lang="ko-KR" altLang="en-US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권유빈</a:t>
            </a:r>
            <a:endParaRPr kumimoji="1" lang="en-US" altLang="ko-KR" sz="1200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생활디자인학과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ESTJ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08C392-86B8-394E-B419-91A102259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174" y="2521662"/>
            <a:ext cx="1510088" cy="1510088"/>
          </a:xfrm>
          <a:prstGeom prst="rect">
            <a:avLst/>
          </a:prstGeom>
        </p:spPr>
      </p:pic>
      <p:pic>
        <p:nvPicPr>
          <p:cNvPr id="12" name="그림 11" descr="장난감, 인형, 화이트, 장식된이(가) 표시된 사진&#10;&#10;자동 생성된 설명">
            <a:extLst>
              <a:ext uri="{FF2B5EF4-FFF2-40B4-BE49-F238E27FC236}">
                <a16:creationId xmlns:a16="http://schemas.microsoft.com/office/drawing/2014/main" id="{631661A4-347F-ED4E-8E90-4533276AE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065" y="2613844"/>
            <a:ext cx="1455638" cy="1455638"/>
          </a:xfrm>
          <a:prstGeom prst="rect">
            <a:avLst/>
          </a:prstGeom>
        </p:spPr>
      </p:pic>
      <p:pic>
        <p:nvPicPr>
          <p:cNvPr id="16" name="그림 15" descr="인형, 장난감, 다크이(가) 표시된 사진&#10;&#10;자동 생성된 설명">
            <a:extLst>
              <a:ext uri="{FF2B5EF4-FFF2-40B4-BE49-F238E27FC236}">
                <a16:creationId xmlns:a16="http://schemas.microsoft.com/office/drawing/2014/main" id="{3EBEFCCA-830C-1944-8EB6-99F6C720B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843" y="2574070"/>
            <a:ext cx="1550590" cy="15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5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CF7374-4974-7D44-8667-9679E49C42F2}"/>
              </a:ext>
            </a:extLst>
          </p:cNvPr>
          <p:cNvSpPr/>
          <p:nvPr/>
        </p:nvSpPr>
        <p:spPr>
          <a:xfrm>
            <a:off x="0" y="0"/>
            <a:ext cx="12192000" cy="351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76171-01B1-494D-A61B-5085BC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7" y="984680"/>
            <a:ext cx="1291869" cy="2842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2F0D107-0A64-2F43-803B-0D42D859ED89}"/>
              </a:ext>
            </a:extLst>
          </p:cNvPr>
          <p:cNvGrpSpPr/>
          <p:nvPr/>
        </p:nvGrpSpPr>
        <p:grpSpPr>
          <a:xfrm>
            <a:off x="649670" y="846389"/>
            <a:ext cx="560792" cy="560792"/>
            <a:chOff x="626497" y="535993"/>
            <a:chExt cx="560792" cy="560792"/>
          </a:xfrm>
          <a:effectLst>
            <a:outerShdw blurRad="50800" dist="50800" dir="5400000" algn="ctr" rotWithShape="0">
              <a:srgbClr val="6F00FF">
                <a:alpha val="8000"/>
              </a:srgbClr>
            </a:outerShdw>
          </a:effectLst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B0ADE6B-FD96-DC41-AF73-BCA459CAB63E}"/>
                </a:ext>
              </a:extLst>
            </p:cNvPr>
            <p:cNvSpPr/>
            <p:nvPr/>
          </p:nvSpPr>
          <p:spPr>
            <a:xfrm>
              <a:off x="626497" y="535993"/>
              <a:ext cx="560792" cy="560792"/>
            </a:xfrm>
            <a:prstGeom prst="roundRect">
              <a:avLst>
                <a:gd name="adj" fmla="val 2721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]</a:t>
              </a:r>
              <a:r>
                <a:rPr kumimoji="1" lang="en-US" altLang="ko-KR" dirty="0"/>
                <a:t>[</a:t>
              </a:r>
              <a:endParaRPr kumimoji="1" lang="ko-Kore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530E47-B229-5841-B67B-057937CB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87" y="653860"/>
              <a:ext cx="367899" cy="327708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088299D3-6321-A54B-8F38-8AFF5E7624BB}"/>
              </a:ext>
            </a:extLst>
          </p:cNvPr>
          <p:cNvSpPr/>
          <p:nvPr/>
        </p:nvSpPr>
        <p:spPr>
          <a:xfrm flipV="1">
            <a:off x="11430057" y="101682"/>
            <a:ext cx="148302" cy="148302"/>
          </a:xfrm>
          <a:prstGeom prst="ellipse">
            <a:avLst/>
          </a:prstGeom>
          <a:solidFill>
            <a:srgbClr val="9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67C822B-5760-DB4F-B962-8819CA90158D}"/>
              </a:ext>
            </a:extLst>
          </p:cNvPr>
          <p:cNvSpPr/>
          <p:nvPr/>
        </p:nvSpPr>
        <p:spPr>
          <a:xfrm flipV="1">
            <a:off x="11672024" y="101682"/>
            <a:ext cx="148302" cy="148302"/>
          </a:xfrm>
          <a:prstGeom prst="ellipse">
            <a:avLst/>
          </a:prstGeom>
          <a:solidFill>
            <a:srgbClr val="E5D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FF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4D27AC-40FA-8F46-9D08-24D517394B32}"/>
              </a:ext>
            </a:extLst>
          </p:cNvPr>
          <p:cNvSpPr/>
          <p:nvPr/>
        </p:nvSpPr>
        <p:spPr>
          <a:xfrm flipV="1">
            <a:off x="11913992" y="101682"/>
            <a:ext cx="148302" cy="148302"/>
          </a:xfrm>
          <a:prstGeom prst="ellipse">
            <a:avLst/>
          </a:prstGeom>
          <a:solidFill>
            <a:srgbClr val="6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EE757-401F-4249-AE70-D4CE35AEF626}"/>
              </a:ext>
            </a:extLst>
          </p:cNvPr>
          <p:cNvSpPr txBox="1"/>
          <p:nvPr/>
        </p:nvSpPr>
        <p:spPr>
          <a:xfrm>
            <a:off x="3441577" y="985906"/>
            <a:ext cx="20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</a:t>
            </a:r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소개</a:t>
            </a:r>
            <a:endParaRPr kumimoji="1" lang="ko-Kore-KR" altLang="en-US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9A22B93-B991-704D-B86D-2042252ED1FB}"/>
              </a:ext>
            </a:extLst>
          </p:cNvPr>
          <p:cNvCxnSpPr/>
          <p:nvPr/>
        </p:nvCxnSpPr>
        <p:spPr>
          <a:xfrm>
            <a:off x="3147934" y="921808"/>
            <a:ext cx="0" cy="485373"/>
          </a:xfrm>
          <a:prstGeom prst="line">
            <a:avLst/>
          </a:prstGeom>
          <a:ln>
            <a:solidFill>
              <a:srgbClr val="6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49CF594-7FB6-104A-8C84-651CC731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70" y="3768829"/>
            <a:ext cx="2627687" cy="1944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14EBEC-0C1A-9545-94F0-5B03AE39B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644" y="3887991"/>
            <a:ext cx="3057799" cy="1706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4D68A2-5BB6-4241-9827-301AB9A745C7}"/>
              </a:ext>
            </a:extLst>
          </p:cNvPr>
          <p:cNvSpPr txBox="1"/>
          <p:nvPr/>
        </p:nvSpPr>
        <p:spPr>
          <a:xfrm>
            <a:off x="649670" y="1791738"/>
            <a:ext cx="6457949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배경</a:t>
            </a:r>
          </a:p>
          <a:p>
            <a:pPr>
              <a:lnSpc>
                <a:spcPct val="150000"/>
              </a:lnSpc>
            </a:pPr>
            <a:r>
              <a:rPr lang="ko-KR" altLang="en-US" sz="1200" b="1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증가하고 있는 반려동물 시장 및 </a:t>
            </a:r>
            <a:r>
              <a:rPr lang="ko-KR" altLang="en-US" sz="1200" b="1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산업규모</a:t>
            </a:r>
            <a:endParaRPr lang="en-US" altLang="ko-KR" sz="1200" b="1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인 가구와 핵가족 증가와 같이 현대사회에서의 사회구조 변화로 인해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증가 추세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관련 시장 및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산업규모는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현재 약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5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조 규모로 전례 없이 성장 중이며 앞으로도 성장세가 지속될 전망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8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CF7374-4974-7D44-8667-9679E49C42F2}"/>
              </a:ext>
            </a:extLst>
          </p:cNvPr>
          <p:cNvSpPr/>
          <p:nvPr/>
        </p:nvSpPr>
        <p:spPr>
          <a:xfrm>
            <a:off x="0" y="0"/>
            <a:ext cx="12192000" cy="351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76171-01B1-494D-A61B-5085BC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7" y="984680"/>
            <a:ext cx="1291869" cy="2842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2F0D107-0A64-2F43-803B-0D42D859ED89}"/>
              </a:ext>
            </a:extLst>
          </p:cNvPr>
          <p:cNvGrpSpPr/>
          <p:nvPr/>
        </p:nvGrpSpPr>
        <p:grpSpPr>
          <a:xfrm>
            <a:off x="649670" y="846389"/>
            <a:ext cx="560792" cy="560792"/>
            <a:chOff x="626497" y="535993"/>
            <a:chExt cx="560792" cy="560792"/>
          </a:xfrm>
          <a:effectLst>
            <a:outerShdw blurRad="50800" dist="50800" dir="5400000" algn="ctr" rotWithShape="0">
              <a:srgbClr val="6F00FF">
                <a:alpha val="8000"/>
              </a:srgbClr>
            </a:outerShdw>
          </a:effectLst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B0ADE6B-FD96-DC41-AF73-BCA459CAB63E}"/>
                </a:ext>
              </a:extLst>
            </p:cNvPr>
            <p:cNvSpPr/>
            <p:nvPr/>
          </p:nvSpPr>
          <p:spPr>
            <a:xfrm>
              <a:off x="626497" y="535993"/>
              <a:ext cx="560792" cy="560792"/>
            </a:xfrm>
            <a:prstGeom prst="roundRect">
              <a:avLst>
                <a:gd name="adj" fmla="val 2721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]</a:t>
              </a:r>
              <a:r>
                <a:rPr kumimoji="1" lang="en-US" altLang="ko-KR" dirty="0"/>
                <a:t>[</a:t>
              </a:r>
              <a:endParaRPr kumimoji="1" lang="ko-Kore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530E47-B229-5841-B67B-057937CB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87" y="653860"/>
              <a:ext cx="367899" cy="327708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088299D3-6321-A54B-8F38-8AFF5E7624BB}"/>
              </a:ext>
            </a:extLst>
          </p:cNvPr>
          <p:cNvSpPr/>
          <p:nvPr/>
        </p:nvSpPr>
        <p:spPr>
          <a:xfrm flipV="1">
            <a:off x="11430057" y="101682"/>
            <a:ext cx="148302" cy="148302"/>
          </a:xfrm>
          <a:prstGeom prst="ellipse">
            <a:avLst/>
          </a:prstGeom>
          <a:solidFill>
            <a:srgbClr val="9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67C822B-5760-DB4F-B962-8819CA90158D}"/>
              </a:ext>
            </a:extLst>
          </p:cNvPr>
          <p:cNvSpPr/>
          <p:nvPr/>
        </p:nvSpPr>
        <p:spPr>
          <a:xfrm flipV="1">
            <a:off x="11672024" y="101682"/>
            <a:ext cx="148302" cy="148302"/>
          </a:xfrm>
          <a:prstGeom prst="ellipse">
            <a:avLst/>
          </a:prstGeom>
          <a:solidFill>
            <a:srgbClr val="E5D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FF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4D27AC-40FA-8F46-9D08-24D517394B32}"/>
              </a:ext>
            </a:extLst>
          </p:cNvPr>
          <p:cNvSpPr/>
          <p:nvPr/>
        </p:nvSpPr>
        <p:spPr>
          <a:xfrm flipV="1">
            <a:off x="11913992" y="101682"/>
            <a:ext cx="148302" cy="148302"/>
          </a:xfrm>
          <a:prstGeom prst="ellipse">
            <a:avLst/>
          </a:prstGeom>
          <a:solidFill>
            <a:srgbClr val="6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EE757-401F-4249-AE70-D4CE35AEF626}"/>
              </a:ext>
            </a:extLst>
          </p:cNvPr>
          <p:cNvSpPr txBox="1"/>
          <p:nvPr/>
        </p:nvSpPr>
        <p:spPr>
          <a:xfrm>
            <a:off x="3441577" y="985906"/>
            <a:ext cx="20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</a:t>
            </a:r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소개</a:t>
            </a:r>
            <a:endParaRPr kumimoji="1" lang="ko-Kore-KR" altLang="en-US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9A22B93-B991-704D-B86D-2042252ED1FB}"/>
              </a:ext>
            </a:extLst>
          </p:cNvPr>
          <p:cNvCxnSpPr/>
          <p:nvPr/>
        </p:nvCxnSpPr>
        <p:spPr>
          <a:xfrm>
            <a:off x="3147934" y="921808"/>
            <a:ext cx="0" cy="485373"/>
          </a:xfrm>
          <a:prstGeom prst="line">
            <a:avLst/>
          </a:prstGeom>
          <a:ln>
            <a:solidFill>
              <a:srgbClr val="6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4D68A2-5BB6-4241-9827-301AB9A745C7}"/>
              </a:ext>
            </a:extLst>
          </p:cNvPr>
          <p:cNvSpPr txBox="1"/>
          <p:nvPr/>
        </p:nvSpPr>
        <p:spPr>
          <a:xfrm>
            <a:off x="649670" y="1791738"/>
            <a:ext cx="6675363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배경</a:t>
            </a:r>
          </a:p>
          <a:p>
            <a:pPr>
              <a:lnSpc>
                <a:spcPct val="150000"/>
              </a:lnSpc>
            </a:pPr>
            <a:r>
              <a:rPr lang="ko-KR" altLang="en-US" sz="1200" b="1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</a:t>
            </a:r>
            <a:r>
              <a:rPr lang="ko-KR" altLang="en-US" sz="1200" b="1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사진 공유 및 추억을 하고 싶은 </a:t>
            </a:r>
            <a:r>
              <a:rPr lang="ko-KR" altLang="en-US" sz="1200" b="1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반려인들의</a:t>
            </a:r>
            <a:r>
              <a:rPr lang="ko-KR" altLang="en-US" sz="1200" b="1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욕구</a:t>
            </a:r>
            <a:endParaRPr lang="en-US" altLang="ko-KR" sz="1200" b="1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대부분의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주인은 자신의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반려견을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소개하고 사진을 공유하고 알리고 싶은 경향이 있음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각종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SNS 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플랫폼에서 어렵지 않게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반려견을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소개하는 채널들을 찾아볼 수 있음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유튜브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인스타그램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등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사진 프로필 사진에 올리거나 가족사진을 같이 찍는 다거나 다양한 형태로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반려견과의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사진을 기록함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64A383-9817-5F42-A9DC-82D20239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60" y="3660367"/>
            <a:ext cx="770921" cy="7709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4F0046-F6FB-DB48-9636-E12571136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813" y="3660367"/>
            <a:ext cx="834440" cy="834440"/>
          </a:xfrm>
          <a:prstGeom prst="rect">
            <a:avLst/>
          </a:prstGeom>
        </p:spPr>
      </p:pic>
      <p:pic>
        <p:nvPicPr>
          <p:cNvPr id="18" name="그림 17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5F25410-40AD-F243-8483-CF41D173A1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549" r="47031" b="549"/>
          <a:stretch/>
        </p:blipFill>
        <p:spPr>
          <a:xfrm>
            <a:off x="1686097" y="3780761"/>
            <a:ext cx="4332037" cy="2761406"/>
          </a:xfrm>
          <a:prstGeom prst="rect">
            <a:avLst/>
          </a:prstGeom>
          <a:effectLst>
            <a:softEdge rad="51128"/>
          </a:effectLst>
        </p:spPr>
      </p:pic>
      <p:pic>
        <p:nvPicPr>
          <p:cNvPr id="20" name="그림 19" descr="웹사이트이(가) 표시된 사진&#10;&#10;자동 생성된 설명">
            <a:extLst>
              <a:ext uri="{FF2B5EF4-FFF2-40B4-BE49-F238E27FC236}">
                <a16:creationId xmlns:a16="http://schemas.microsoft.com/office/drawing/2014/main" id="{A81F7DD1-F69F-094B-B35B-D1C687B26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253" y="3780761"/>
            <a:ext cx="3381067" cy="2743321"/>
          </a:xfrm>
          <a:prstGeom prst="rect">
            <a:avLst/>
          </a:prstGeom>
          <a:effectLst>
            <a:softEdge rad="44395"/>
          </a:effectLst>
        </p:spPr>
      </p:pic>
    </p:spTree>
    <p:extLst>
      <p:ext uri="{BB962C8B-B14F-4D97-AF65-F5344CB8AC3E}">
        <p14:creationId xmlns:p14="http://schemas.microsoft.com/office/powerpoint/2010/main" val="422232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CF7374-4974-7D44-8667-9679E49C42F2}"/>
              </a:ext>
            </a:extLst>
          </p:cNvPr>
          <p:cNvSpPr/>
          <p:nvPr/>
        </p:nvSpPr>
        <p:spPr>
          <a:xfrm>
            <a:off x="0" y="0"/>
            <a:ext cx="12192000" cy="351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76171-01B1-494D-A61B-5085BC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7" y="984680"/>
            <a:ext cx="1291869" cy="2842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2F0D107-0A64-2F43-803B-0D42D859ED89}"/>
              </a:ext>
            </a:extLst>
          </p:cNvPr>
          <p:cNvGrpSpPr/>
          <p:nvPr/>
        </p:nvGrpSpPr>
        <p:grpSpPr>
          <a:xfrm>
            <a:off x="649670" y="846389"/>
            <a:ext cx="560792" cy="560792"/>
            <a:chOff x="626497" y="535993"/>
            <a:chExt cx="560792" cy="560792"/>
          </a:xfrm>
          <a:effectLst>
            <a:outerShdw blurRad="50800" dist="50800" dir="5400000" algn="ctr" rotWithShape="0">
              <a:srgbClr val="6F00FF">
                <a:alpha val="8000"/>
              </a:srgbClr>
            </a:outerShdw>
          </a:effectLst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B0ADE6B-FD96-DC41-AF73-BCA459CAB63E}"/>
                </a:ext>
              </a:extLst>
            </p:cNvPr>
            <p:cNvSpPr/>
            <p:nvPr/>
          </p:nvSpPr>
          <p:spPr>
            <a:xfrm>
              <a:off x="626497" y="535993"/>
              <a:ext cx="560792" cy="560792"/>
            </a:xfrm>
            <a:prstGeom prst="roundRect">
              <a:avLst>
                <a:gd name="adj" fmla="val 2721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]</a:t>
              </a:r>
              <a:r>
                <a:rPr kumimoji="1" lang="en-US" altLang="ko-KR" dirty="0"/>
                <a:t>[</a:t>
              </a:r>
              <a:endParaRPr kumimoji="1" lang="ko-Kore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530E47-B229-5841-B67B-057937CB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87" y="653860"/>
              <a:ext cx="367899" cy="327708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088299D3-6321-A54B-8F38-8AFF5E7624BB}"/>
              </a:ext>
            </a:extLst>
          </p:cNvPr>
          <p:cNvSpPr/>
          <p:nvPr/>
        </p:nvSpPr>
        <p:spPr>
          <a:xfrm flipV="1">
            <a:off x="11430057" y="101682"/>
            <a:ext cx="148302" cy="148302"/>
          </a:xfrm>
          <a:prstGeom prst="ellipse">
            <a:avLst/>
          </a:prstGeom>
          <a:solidFill>
            <a:srgbClr val="9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67C822B-5760-DB4F-B962-8819CA90158D}"/>
              </a:ext>
            </a:extLst>
          </p:cNvPr>
          <p:cNvSpPr/>
          <p:nvPr/>
        </p:nvSpPr>
        <p:spPr>
          <a:xfrm flipV="1">
            <a:off x="11672024" y="101682"/>
            <a:ext cx="148302" cy="148302"/>
          </a:xfrm>
          <a:prstGeom prst="ellipse">
            <a:avLst/>
          </a:prstGeom>
          <a:solidFill>
            <a:srgbClr val="E5D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FF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4D27AC-40FA-8F46-9D08-24D517394B32}"/>
              </a:ext>
            </a:extLst>
          </p:cNvPr>
          <p:cNvSpPr/>
          <p:nvPr/>
        </p:nvSpPr>
        <p:spPr>
          <a:xfrm flipV="1">
            <a:off x="11913992" y="101682"/>
            <a:ext cx="148302" cy="148302"/>
          </a:xfrm>
          <a:prstGeom prst="ellipse">
            <a:avLst/>
          </a:prstGeom>
          <a:solidFill>
            <a:srgbClr val="6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EE757-401F-4249-AE70-D4CE35AEF626}"/>
              </a:ext>
            </a:extLst>
          </p:cNvPr>
          <p:cNvSpPr txBox="1"/>
          <p:nvPr/>
        </p:nvSpPr>
        <p:spPr>
          <a:xfrm>
            <a:off x="3441577" y="985906"/>
            <a:ext cx="20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</a:t>
            </a:r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소개</a:t>
            </a:r>
            <a:endParaRPr kumimoji="1" lang="ko-Kore-KR" altLang="en-US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9A22B93-B991-704D-B86D-2042252ED1FB}"/>
              </a:ext>
            </a:extLst>
          </p:cNvPr>
          <p:cNvCxnSpPr/>
          <p:nvPr/>
        </p:nvCxnSpPr>
        <p:spPr>
          <a:xfrm>
            <a:off x="3147934" y="921808"/>
            <a:ext cx="0" cy="485373"/>
          </a:xfrm>
          <a:prstGeom prst="line">
            <a:avLst/>
          </a:prstGeom>
          <a:ln>
            <a:solidFill>
              <a:srgbClr val="6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4D68A2-5BB6-4241-9827-301AB9A745C7}"/>
              </a:ext>
            </a:extLst>
          </p:cNvPr>
          <p:cNvSpPr txBox="1"/>
          <p:nvPr/>
        </p:nvSpPr>
        <p:spPr>
          <a:xfrm>
            <a:off x="649670" y="1791738"/>
            <a:ext cx="6457949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배경</a:t>
            </a:r>
          </a:p>
          <a:p>
            <a:pPr>
              <a:lnSpc>
                <a:spcPct val="150000"/>
              </a:lnSpc>
            </a:pPr>
            <a:r>
              <a:rPr lang="ko-KR" altLang="en-US" sz="1200" b="1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사회적 문제로 대두 되고있는 펫로스증후군</a:t>
            </a:r>
            <a:endParaRPr lang="en-US" altLang="ko-KR" sz="1200" b="1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인간수명에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비해 턱없이 짧은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반려견의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평균 수명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15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년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→ 인간이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반려견의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죽음을 목도할 빈도 </a:t>
            </a:r>
            <a:r>
              <a:rPr lang="ko-KR" altLang="en-US" sz="1200" b="1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↑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가족같은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반려견의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죽음을 목도하고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우울감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상실감에 빠지고 심지어 극단적인 선택을 하는 경우도 빈번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(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펫로스증후군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‘한국 반려동물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장례인식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조사’에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따르면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반려인의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49.8%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가 펫 로스 증후군을 경험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이중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25.3%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는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일상회복에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년 이상의 시간이 걸린 것으로 답변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애니멀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피플 조사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, 2021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년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D6D43D23-F019-4348-82BF-E713E77F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706" y="1791738"/>
            <a:ext cx="3629926" cy="24319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6AABAA-7A92-6540-A5E2-BCA07B2C734F}"/>
                  </a:ext>
                </a:extLst>
              </p:cNvPr>
              <p:cNvSpPr txBox="1"/>
              <p:nvPr/>
            </p:nvSpPr>
            <p:spPr>
              <a:xfrm>
                <a:off x="649669" y="4513479"/>
                <a:ext cx="9860793" cy="1146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kern="100" dirty="0">
                    <a:latin typeface="Apple SD Gothic Neo UltraLight" panose="02000300000000000000" pitchFamily="2" charset="-127"/>
                    <a:ea typeface="Apple SD Gothic Neo UltraLight" panose="02000300000000000000" pitchFamily="2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en-US" b="1" kern="100" dirty="0" err="1">
                    <a:latin typeface="Apple SD Gothic Neo UltraLight" panose="02000300000000000000" pitchFamily="2" charset="-127"/>
                    <a:ea typeface="Apple SD Gothic Neo UltraLight" panose="02000300000000000000" pitchFamily="2" charset="-127"/>
                    <a:cs typeface="Times New Roman" panose="02020603050405020304" pitchFamily="18" charset="0"/>
                  </a:rPr>
                  <a:t>인가구</a:t>
                </a:r>
                <a:r>
                  <a:rPr lang="ko-KR" altLang="en-US" b="1" kern="100" dirty="0">
                    <a:latin typeface="Apple SD Gothic Neo UltraLight" panose="02000300000000000000" pitchFamily="2" charset="-127"/>
                    <a:ea typeface="Apple SD Gothic Neo UltraLight" panose="02000300000000000000" pitchFamily="2" charset="-127"/>
                    <a:cs typeface="Times New Roman" panose="02020603050405020304" pitchFamily="18" charset="0"/>
                  </a:rPr>
                  <a:t>↑</a:t>
                </a:r>
                <a:r>
                  <a:rPr kumimoji="1" lang="ko-Kore-KR" altLang="en-US" dirty="0"/>
                  <a:t>∝</a:t>
                </a:r>
                <a:r>
                  <a:rPr kumimoji="1" lang="ko-KR" altLang="en-US" dirty="0"/>
                  <a:t> </a:t>
                </a:r>
                <a:r>
                  <a:rPr lang="ko-KR" altLang="en-US" b="1" kern="100" dirty="0" err="1">
                    <a:latin typeface="Apple SD Gothic Neo UltraLight" panose="02000300000000000000" pitchFamily="2" charset="-127"/>
                    <a:ea typeface="Apple SD Gothic Neo UltraLight" panose="02000300000000000000" pitchFamily="2" charset="-127"/>
                    <a:cs typeface="Times New Roman" panose="02020603050405020304" pitchFamily="18" charset="0"/>
                  </a:rPr>
                  <a:t>반려인구</a:t>
                </a:r>
                <a:r>
                  <a:rPr lang="ko-KR" altLang="en-US" b="1" kern="100" dirty="0">
                    <a:latin typeface="Apple SD Gothic Neo UltraLight" panose="02000300000000000000" pitchFamily="2" charset="-127"/>
                    <a:ea typeface="Apple SD Gothic Neo UltraLight" panose="02000300000000000000" pitchFamily="2" charset="-127"/>
                    <a:cs typeface="Times New Roman" panose="02020603050405020304" pitchFamily="18" charset="0"/>
                  </a:rPr>
                  <a:t>↑</a:t>
                </a:r>
                <a:r>
                  <a:rPr kumimoji="1" lang="ko-Kore-KR" altLang="en-US" dirty="0"/>
                  <a:t>∝</a:t>
                </a:r>
                <a:r>
                  <a:rPr kumimoji="1" lang="ko-KR" altLang="en-US" dirty="0"/>
                  <a:t> </a:t>
                </a:r>
                <a:r>
                  <a:rPr lang="ko-KR" altLang="en-US" b="1" kern="100" dirty="0">
                    <a:latin typeface="Apple SD Gothic Neo UltraLight" panose="02000300000000000000" pitchFamily="2" charset="-127"/>
                    <a:ea typeface="Apple SD Gothic Neo UltraLight" panose="02000300000000000000" pitchFamily="2" charset="-127"/>
                    <a:cs typeface="Times New Roman" panose="02020603050405020304" pitchFamily="18" charset="0"/>
                  </a:rPr>
                  <a:t>펫로스증후군↑</a:t>
                </a:r>
                <a:r>
                  <a:rPr kumimoji="1" lang="ko-Kore-KR" altLang="en-US" dirty="0"/>
                  <a:t> ∝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새로운</m:t>
                        </m:r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반려견</m:t>
                        </m:r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분양</m:t>
                        </m:r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↓</m:t>
                        </m:r>
                      </m:den>
                    </m:f>
                  </m:oMath>
                </a14:m>
                <a:r>
                  <a:rPr kumimoji="1" lang="ko-KR" altLang="en-US" dirty="0"/>
                  <a:t> </a:t>
                </a:r>
                <a:r>
                  <a:rPr kumimoji="1" lang="ko-Kore-KR" altLang="en-US" dirty="0"/>
                  <a:t>∝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반려견</m:t>
                        </m:r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시장규모</m:t>
                        </m:r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↓</m:t>
                        </m:r>
                      </m:den>
                    </m:f>
                  </m:oMath>
                </a14:m>
                <a:r>
                  <a:rPr kumimoji="1" lang="ko-KR" altLang="en-US" dirty="0"/>
                  <a:t> </a:t>
                </a:r>
                <a:endParaRPr kumimoji="1" lang="ko-Kore-KR" altLang="en-US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kern="100" dirty="0">
                    <a:latin typeface="Apple SD Gothic Neo UltraLight" panose="02000300000000000000" pitchFamily="2" charset="-127"/>
                    <a:ea typeface="Apple SD Gothic Neo UltraLight" panose="02000300000000000000" pitchFamily="2" charset="-127"/>
                    <a:cs typeface="Times New Roman" panose="02020603050405020304" pitchFamily="18" charset="0"/>
                  </a:rPr>
                  <a:t> </a:t>
                </a:r>
                <a:endParaRPr lang="en-US" altLang="ko-KR" sz="1200" kern="1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6AABAA-7A92-6540-A5E2-BCA07B2C7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69" y="4513479"/>
                <a:ext cx="9860793" cy="1146789"/>
              </a:xfrm>
              <a:prstGeom prst="rect">
                <a:avLst/>
              </a:prstGeom>
              <a:blipFill>
                <a:blip r:embed="rId5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래픽 19" descr="시계 방향으로 굽은 화살표 단색으로 채워진">
            <a:extLst>
              <a:ext uri="{FF2B5EF4-FFF2-40B4-BE49-F238E27FC236}">
                <a16:creationId xmlns:a16="http://schemas.microsoft.com/office/drawing/2014/main" id="{C19FC61F-69AD-6E46-B236-019601FB9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8822" y="5111793"/>
            <a:ext cx="698908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053ED8-031D-BA4B-8BD9-F90FA32A7692}"/>
              </a:ext>
            </a:extLst>
          </p:cNvPr>
          <p:cNvSpPr txBox="1"/>
          <p:nvPr/>
        </p:nvSpPr>
        <p:spPr>
          <a:xfrm>
            <a:off x="3161032" y="5765412"/>
            <a:ext cx="143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660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CF7374-4974-7D44-8667-9679E49C42F2}"/>
              </a:ext>
            </a:extLst>
          </p:cNvPr>
          <p:cNvSpPr/>
          <p:nvPr/>
        </p:nvSpPr>
        <p:spPr>
          <a:xfrm>
            <a:off x="0" y="0"/>
            <a:ext cx="12192000" cy="351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76171-01B1-494D-A61B-5085BC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7" y="984680"/>
            <a:ext cx="1291869" cy="2842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2F0D107-0A64-2F43-803B-0D42D859ED89}"/>
              </a:ext>
            </a:extLst>
          </p:cNvPr>
          <p:cNvGrpSpPr/>
          <p:nvPr/>
        </p:nvGrpSpPr>
        <p:grpSpPr>
          <a:xfrm>
            <a:off x="649670" y="846389"/>
            <a:ext cx="560792" cy="560792"/>
            <a:chOff x="626497" y="535993"/>
            <a:chExt cx="560792" cy="560792"/>
          </a:xfrm>
          <a:effectLst>
            <a:outerShdw blurRad="50800" dist="50800" dir="5400000" algn="ctr" rotWithShape="0">
              <a:srgbClr val="6F00FF">
                <a:alpha val="8000"/>
              </a:srgbClr>
            </a:outerShdw>
          </a:effectLst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B0ADE6B-FD96-DC41-AF73-BCA459CAB63E}"/>
                </a:ext>
              </a:extLst>
            </p:cNvPr>
            <p:cNvSpPr/>
            <p:nvPr/>
          </p:nvSpPr>
          <p:spPr>
            <a:xfrm>
              <a:off x="626497" y="535993"/>
              <a:ext cx="560792" cy="560792"/>
            </a:xfrm>
            <a:prstGeom prst="roundRect">
              <a:avLst>
                <a:gd name="adj" fmla="val 2721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]</a:t>
              </a:r>
              <a:r>
                <a:rPr kumimoji="1" lang="en-US" altLang="ko-KR" dirty="0"/>
                <a:t>[</a:t>
              </a:r>
              <a:endParaRPr kumimoji="1" lang="ko-Kore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530E47-B229-5841-B67B-057937CB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87" y="653860"/>
              <a:ext cx="367899" cy="32770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B79779-FF7B-4E4B-A7D3-180A0F7BBD4E}"/>
              </a:ext>
            </a:extLst>
          </p:cNvPr>
          <p:cNvSpPr txBox="1"/>
          <p:nvPr/>
        </p:nvSpPr>
        <p:spPr>
          <a:xfrm>
            <a:off x="626496" y="1672627"/>
            <a:ext cx="7788841" cy="4639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</a:t>
            </a:r>
            <a:r>
              <a:rPr kumimoji="1" lang="ko-KR" altLang="en-US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려견</a:t>
            </a:r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+</a:t>
            </a:r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일기</a:t>
            </a:r>
            <a:r>
              <a:rPr kumimoji="1" lang="en-US" altLang="ko-KR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(Diary)</a:t>
            </a:r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=</a:t>
            </a:r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반다</a:t>
            </a:r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앱</a:t>
            </a:r>
            <a:endParaRPr lang="en-US" altLang="ko-KR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반려일기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AI 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자동생성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Image captioning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과 자연어처리를 이용한 </a:t>
            </a:r>
            <a:r>
              <a:rPr lang="ko-KR" altLang="en-US" sz="12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반려견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일기 자동 생성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자동생성이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되는 편리함과 </a:t>
            </a:r>
            <a:r>
              <a:rPr lang="ko-KR" altLang="en-US" sz="12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생성형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(generative) AI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의 창의성이 재미를 줌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200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kern="100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Times New Roman" panose="02020603050405020304" pitchFamily="18" charset="0"/>
              </a:rPr>
              <a:t>소셜 공유 플랫폼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생성된 일기와 추억을 다른 사용자들과 공유하고 교류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,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질문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,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소통 등 다양한 소셜 활동 가능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소셜 플랫폼을 통한 펫로스증후군을 극복한 사례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,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노하우 등 공유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kern="100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Times New Roman" panose="02020603050405020304" pitchFamily="18" charset="0"/>
              </a:rPr>
              <a:t>반려견</a:t>
            </a:r>
            <a:r>
              <a:rPr kumimoji="1" lang="ko-KR" altLang="en-US" sz="1200" b="1" kern="100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1200" b="1" kern="100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Times New Roman" panose="02020603050405020304" pitchFamily="18" charset="0"/>
              </a:rPr>
              <a:t>사진정리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앱 내에서 사진을 찍으면 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Object detection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을 통해 </a:t>
            </a:r>
            <a:r>
              <a:rPr lang="ko-KR" altLang="en-US" sz="12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반려견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사진에 대한 태그 자동 생성 및 분류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태그와 날짜를 통한 분류로 원하는 조건의 사진 찾기 용이</a:t>
            </a: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8299D3-6321-A54B-8F38-8AFF5E7624BB}"/>
              </a:ext>
            </a:extLst>
          </p:cNvPr>
          <p:cNvSpPr/>
          <p:nvPr/>
        </p:nvSpPr>
        <p:spPr>
          <a:xfrm flipV="1">
            <a:off x="11430057" y="101682"/>
            <a:ext cx="148302" cy="148302"/>
          </a:xfrm>
          <a:prstGeom prst="ellipse">
            <a:avLst/>
          </a:prstGeom>
          <a:solidFill>
            <a:srgbClr val="9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67C822B-5760-DB4F-B962-8819CA90158D}"/>
              </a:ext>
            </a:extLst>
          </p:cNvPr>
          <p:cNvSpPr/>
          <p:nvPr/>
        </p:nvSpPr>
        <p:spPr>
          <a:xfrm flipV="1">
            <a:off x="11672024" y="101682"/>
            <a:ext cx="148302" cy="148302"/>
          </a:xfrm>
          <a:prstGeom prst="ellipse">
            <a:avLst/>
          </a:prstGeom>
          <a:solidFill>
            <a:srgbClr val="E5D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FF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4D27AC-40FA-8F46-9D08-24D517394B32}"/>
              </a:ext>
            </a:extLst>
          </p:cNvPr>
          <p:cNvSpPr/>
          <p:nvPr/>
        </p:nvSpPr>
        <p:spPr>
          <a:xfrm flipV="1">
            <a:off x="11913992" y="101682"/>
            <a:ext cx="148302" cy="148302"/>
          </a:xfrm>
          <a:prstGeom prst="ellipse">
            <a:avLst/>
          </a:prstGeom>
          <a:solidFill>
            <a:srgbClr val="6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EE757-401F-4249-AE70-D4CE35AEF626}"/>
              </a:ext>
            </a:extLst>
          </p:cNvPr>
          <p:cNvSpPr txBox="1"/>
          <p:nvPr/>
        </p:nvSpPr>
        <p:spPr>
          <a:xfrm>
            <a:off x="3441577" y="985906"/>
            <a:ext cx="20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</a:t>
            </a:r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소개</a:t>
            </a:r>
            <a:endParaRPr kumimoji="1" lang="ko-Kore-KR" altLang="en-US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9A22B93-B991-704D-B86D-2042252ED1FB}"/>
              </a:ext>
            </a:extLst>
          </p:cNvPr>
          <p:cNvCxnSpPr/>
          <p:nvPr/>
        </p:nvCxnSpPr>
        <p:spPr>
          <a:xfrm>
            <a:off x="3147934" y="921808"/>
            <a:ext cx="0" cy="485373"/>
          </a:xfrm>
          <a:prstGeom prst="line">
            <a:avLst/>
          </a:prstGeom>
          <a:ln>
            <a:solidFill>
              <a:srgbClr val="6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4ED9D41-F02B-9E42-BAD7-D832E3F1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645" y="2285260"/>
            <a:ext cx="5308681" cy="11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3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CF7374-4974-7D44-8667-9679E49C42F2}"/>
              </a:ext>
            </a:extLst>
          </p:cNvPr>
          <p:cNvSpPr/>
          <p:nvPr/>
        </p:nvSpPr>
        <p:spPr>
          <a:xfrm>
            <a:off x="0" y="0"/>
            <a:ext cx="12192000" cy="351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76171-01B1-494D-A61B-5085BC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7" y="984680"/>
            <a:ext cx="1291869" cy="2842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2F0D107-0A64-2F43-803B-0D42D859ED89}"/>
              </a:ext>
            </a:extLst>
          </p:cNvPr>
          <p:cNvGrpSpPr/>
          <p:nvPr/>
        </p:nvGrpSpPr>
        <p:grpSpPr>
          <a:xfrm>
            <a:off x="649670" y="846389"/>
            <a:ext cx="560792" cy="560792"/>
            <a:chOff x="626497" y="535993"/>
            <a:chExt cx="560792" cy="560792"/>
          </a:xfrm>
          <a:effectLst>
            <a:outerShdw blurRad="50800" dist="50800" dir="5400000" algn="ctr" rotWithShape="0">
              <a:srgbClr val="6F00FF">
                <a:alpha val="8000"/>
              </a:srgbClr>
            </a:outerShdw>
          </a:effectLst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B0ADE6B-FD96-DC41-AF73-BCA459CAB63E}"/>
                </a:ext>
              </a:extLst>
            </p:cNvPr>
            <p:cNvSpPr/>
            <p:nvPr/>
          </p:nvSpPr>
          <p:spPr>
            <a:xfrm>
              <a:off x="626497" y="535993"/>
              <a:ext cx="560792" cy="560792"/>
            </a:xfrm>
            <a:prstGeom prst="roundRect">
              <a:avLst>
                <a:gd name="adj" fmla="val 2721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]</a:t>
              </a:r>
              <a:r>
                <a:rPr kumimoji="1" lang="en-US" altLang="ko-KR" dirty="0"/>
                <a:t>[</a:t>
              </a:r>
              <a:endParaRPr kumimoji="1" lang="ko-Kore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530E47-B229-5841-B67B-057937CB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87" y="653860"/>
              <a:ext cx="367899" cy="327708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B1EE757-401F-4249-AE70-D4CE35AEF626}"/>
              </a:ext>
            </a:extLst>
          </p:cNvPr>
          <p:cNvSpPr txBox="1"/>
          <p:nvPr/>
        </p:nvSpPr>
        <p:spPr>
          <a:xfrm>
            <a:off x="3441577" y="985906"/>
            <a:ext cx="20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진행 상황</a:t>
            </a:r>
            <a:endParaRPr kumimoji="1" lang="ko-Kore-KR" altLang="en-US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9A22B93-B991-704D-B86D-2042252ED1FB}"/>
              </a:ext>
            </a:extLst>
          </p:cNvPr>
          <p:cNvCxnSpPr/>
          <p:nvPr/>
        </p:nvCxnSpPr>
        <p:spPr>
          <a:xfrm>
            <a:off x="3147934" y="921808"/>
            <a:ext cx="0" cy="485373"/>
          </a:xfrm>
          <a:prstGeom prst="line">
            <a:avLst/>
          </a:prstGeom>
          <a:ln>
            <a:solidFill>
              <a:srgbClr val="6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8F17846-A98A-9249-856A-D156E9D65BEB}"/>
              </a:ext>
            </a:extLst>
          </p:cNvPr>
          <p:cNvSpPr/>
          <p:nvPr/>
        </p:nvSpPr>
        <p:spPr>
          <a:xfrm flipV="1">
            <a:off x="11430057" y="101682"/>
            <a:ext cx="148302" cy="148302"/>
          </a:xfrm>
          <a:prstGeom prst="ellipse">
            <a:avLst/>
          </a:prstGeom>
          <a:solidFill>
            <a:srgbClr val="9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8CA951-54BC-B641-ACD5-98EDD023C188}"/>
              </a:ext>
            </a:extLst>
          </p:cNvPr>
          <p:cNvSpPr/>
          <p:nvPr/>
        </p:nvSpPr>
        <p:spPr>
          <a:xfrm flipV="1">
            <a:off x="11672024" y="101682"/>
            <a:ext cx="148302" cy="148302"/>
          </a:xfrm>
          <a:prstGeom prst="ellipse">
            <a:avLst/>
          </a:prstGeom>
          <a:solidFill>
            <a:srgbClr val="E5D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FF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22EDFC0-F3EF-9145-8B92-3CDE0A7EC853}"/>
              </a:ext>
            </a:extLst>
          </p:cNvPr>
          <p:cNvSpPr/>
          <p:nvPr/>
        </p:nvSpPr>
        <p:spPr>
          <a:xfrm flipV="1">
            <a:off x="11913992" y="101682"/>
            <a:ext cx="148302" cy="148302"/>
          </a:xfrm>
          <a:prstGeom prst="ellipse">
            <a:avLst/>
          </a:prstGeom>
          <a:solidFill>
            <a:srgbClr val="6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79779-FF7B-4E4B-A7D3-180A0F7BBD4E}"/>
              </a:ext>
            </a:extLst>
          </p:cNvPr>
          <p:cNvSpPr txBox="1"/>
          <p:nvPr/>
        </p:nvSpPr>
        <p:spPr>
          <a:xfrm>
            <a:off x="687108" y="1928491"/>
            <a:ext cx="8812492" cy="422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차 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MVP 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버전 디자인 초안 완성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일기생성과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소셜기능에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초점을 둔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차 디자인 초안 완성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200" b="1" kern="100" dirty="0">
              <a:solidFill>
                <a:srgbClr val="6F00FF"/>
              </a:solidFill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반다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랜딩 페이지 개발 완료</a:t>
            </a:r>
            <a:endParaRPr kumimoji="1" lang="en-US" altLang="ko-KR" sz="1200" b="1" kern="100" dirty="0">
              <a:solidFill>
                <a:srgbClr val="6F00FF"/>
              </a:solidFill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  <a:hlinkClick r:id="rId4"/>
              </a:rPr>
              <a:t>www.banda.pet</a:t>
            </a:r>
            <a:r>
              <a:rPr kumimoji="1" lang="ko-KR" altLang="en-US" sz="1200" b="1" kern="100" dirty="0">
                <a:solidFill>
                  <a:srgbClr val="6F00FF"/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endParaRPr kumimoji="1" lang="en-US" altLang="ko-KR" sz="1200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200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OpenAI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사의  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chat completion API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와 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MS Azure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의 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cognitive service</a:t>
            </a:r>
            <a:r>
              <a:rPr kumimoji="1" lang="ko-KR" altLang="en-US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를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활용한 </a:t>
            </a:r>
            <a:r>
              <a:rPr kumimoji="1" lang="ko-KR" altLang="en-US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반려일기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자동생성 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AI microservice 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개발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chatGPT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개발사인 </a:t>
            </a:r>
            <a:r>
              <a:rPr lang="en-US" altLang="ko-KR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OpenAI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사의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gpt-3.5-turbo model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을 이용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Microsoft Azure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cognitive service </a:t>
            </a:r>
            <a:r>
              <a:rPr lang="en-US" altLang="ko-KR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api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사용한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Image tagging, captioning 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서비스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이용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반다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홈페이지에에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앱 일부를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embedding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하여 미리 체험 가능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Git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과 </a:t>
            </a:r>
            <a:r>
              <a:rPr kumimoji="1" lang="en-US" altLang="ko-KR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Github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을 통한 형상관리 및 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Agile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한 협업 프로세스 구축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endParaRPr kumimoji="1" lang="ko-KR" altLang="en-US" sz="1200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메인 앱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반다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홈페이지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등 깃과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깃헙을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통한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레포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관리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5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4414B3-1EA5-F241-B118-692F9B38A067}"/>
              </a:ext>
            </a:extLst>
          </p:cNvPr>
          <p:cNvGrpSpPr/>
          <p:nvPr/>
        </p:nvGrpSpPr>
        <p:grpSpPr>
          <a:xfrm>
            <a:off x="576943" y="1308465"/>
            <a:ext cx="11038114" cy="4241069"/>
            <a:chOff x="-185021" y="538308"/>
            <a:chExt cx="16035881" cy="61613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001914-01F1-8441-B7BD-5AB113AD3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5021" y="538308"/>
              <a:ext cx="3122974" cy="6161314"/>
            </a:xfrm>
            <a:prstGeom prst="rect">
              <a:avLst/>
            </a:prstGeom>
          </p:spPr>
        </p:pic>
        <p:pic>
          <p:nvPicPr>
            <p:cNvPr id="11" name="그림 10" descr="텍스트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FDE3E2D5-9604-C646-BC12-7D5C0CA7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206" y="538308"/>
              <a:ext cx="3122974" cy="6161314"/>
            </a:xfrm>
            <a:prstGeom prst="rect">
              <a:avLst/>
            </a:prstGeom>
          </p:spPr>
        </p:pic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86F6365B-D0E0-844E-B0DC-0C88B5A75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1432" y="538308"/>
              <a:ext cx="3122974" cy="6161314"/>
            </a:xfrm>
            <a:prstGeom prst="rect">
              <a:avLst/>
            </a:prstGeom>
          </p:spPr>
        </p:pic>
        <p:pic>
          <p:nvPicPr>
            <p:cNvPr id="20" name="그림 19" descr="텍스트, 전자제품, 화이트, 스크린샷이(가) 표시된 사진&#10;&#10;자동 생성된 설명">
              <a:extLst>
                <a:ext uri="{FF2B5EF4-FFF2-40B4-BE49-F238E27FC236}">
                  <a16:creationId xmlns:a16="http://schemas.microsoft.com/office/drawing/2014/main" id="{1E00BF85-E462-AC46-BD4A-0CEB763B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27886" y="538308"/>
              <a:ext cx="3122974" cy="6161314"/>
            </a:xfrm>
            <a:prstGeom prst="rect">
              <a:avLst/>
            </a:prstGeom>
          </p:spPr>
        </p:pic>
        <p:pic>
          <p:nvPicPr>
            <p:cNvPr id="22" name="그림 21" descr="텍스트, 전자제품, 스크린샷이(가) 표시된 사진&#10;&#10;자동 생성된 설명">
              <a:extLst>
                <a:ext uri="{FF2B5EF4-FFF2-40B4-BE49-F238E27FC236}">
                  <a16:creationId xmlns:a16="http://schemas.microsoft.com/office/drawing/2014/main" id="{56EC96C7-2BF0-024D-8C37-F55D02C1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9659" y="538308"/>
              <a:ext cx="3122974" cy="616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02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CF7374-4974-7D44-8667-9679E49C42F2}"/>
              </a:ext>
            </a:extLst>
          </p:cNvPr>
          <p:cNvSpPr/>
          <p:nvPr/>
        </p:nvSpPr>
        <p:spPr>
          <a:xfrm>
            <a:off x="0" y="0"/>
            <a:ext cx="12192000" cy="351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76171-01B1-494D-A61B-5085BC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7" y="984680"/>
            <a:ext cx="1291869" cy="2842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2F0D107-0A64-2F43-803B-0D42D859ED89}"/>
              </a:ext>
            </a:extLst>
          </p:cNvPr>
          <p:cNvGrpSpPr/>
          <p:nvPr/>
        </p:nvGrpSpPr>
        <p:grpSpPr>
          <a:xfrm>
            <a:off x="649670" y="846389"/>
            <a:ext cx="560792" cy="560792"/>
            <a:chOff x="626497" y="535993"/>
            <a:chExt cx="560792" cy="560792"/>
          </a:xfrm>
          <a:effectLst>
            <a:outerShdw blurRad="50800" dist="50800" dir="5400000" algn="ctr" rotWithShape="0">
              <a:srgbClr val="6F00FF">
                <a:alpha val="8000"/>
              </a:srgbClr>
            </a:outerShdw>
          </a:effectLst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B0ADE6B-FD96-DC41-AF73-BCA459CAB63E}"/>
                </a:ext>
              </a:extLst>
            </p:cNvPr>
            <p:cNvSpPr/>
            <p:nvPr/>
          </p:nvSpPr>
          <p:spPr>
            <a:xfrm>
              <a:off x="626497" y="535993"/>
              <a:ext cx="560792" cy="560792"/>
            </a:xfrm>
            <a:prstGeom prst="roundRect">
              <a:avLst>
                <a:gd name="adj" fmla="val 2721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]</a:t>
              </a:r>
              <a:r>
                <a:rPr kumimoji="1" lang="en-US" altLang="ko-KR" dirty="0"/>
                <a:t>[</a:t>
              </a:r>
              <a:endParaRPr kumimoji="1" lang="ko-Kore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530E47-B229-5841-B67B-057937CB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87" y="653860"/>
              <a:ext cx="367899" cy="32770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E7636C-38A7-D241-931B-00BCF019C629}"/>
              </a:ext>
            </a:extLst>
          </p:cNvPr>
          <p:cNvGrpSpPr/>
          <p:nvPr/>
        </p:nvGrpSpPr>
        <p:grpSpPr>
          <a:xfrm>
            <a:off x="11430057" y="101682"/>
            <a:ext cx="632237" cy="148302"/>
            <a:chOff x="11430057" y="101682"/>
            <a:chExt cx="632237" cy="14830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88299D3-6321-A54B-8F38-8AFF5E7624BB}"/>
                </a:ext>
              </a:extLst>
            </p:cNvPr>
            <p:cNvSpPr/>
            <p:nvPr/>
          </p:nvSpPr>
          <p:spPr>
            <a:xfrm flipV="1">
              <a:off x="11430057" y="101682"/>
              <a:ext cx="148302" cy="148302"/>
            </a:xfrm>
            <a:prstGeom prst="ellipse">
              <a:avLst/>
            </a:prstGeom>
            <a:solidFill>
              <a:srgbClr val="9C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7C822B-5760-DB4F-B962-8819CA90158D}"/>
                </a:ext>
              </a:extLst>
            </p:cNvPr>
            <p:cNvSpPr/>
            <p:nvPr/>
          </p:nvSpPr>
          <p:spPr>
            <a:xfrm flipV="1">
              <a:off x="11672024" y="101682"/>
              <a:ext cx="148302" cy="148302"/>
            </a:xfrm>
            <a:prstGeom prst="ellipse">
              <a:avLst/>
            </a:prstGeom>
            <a:solidFill>
              <a:srgbClr val="E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FF0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14D27AC-40FA-8F46-9D08-24D517394B32}"/>
                </a:ext>
              </a:extLst>
            </p:cNvPr>
            <p:cNvSpPr/>
            <p:nvPr/>
          </p:nvSpPr>
          <p:spPr>
            <a:xfrm flipV="1">
              <a:off x="11913992" y="101682"/>
              <a:ext cx="148302" cy="148302"/>
            </a:xfrm>
            <a:prstGeom prst="ellipse">
              <a:avLst/>
            </a:prstGeom>
            <a:solidFill>
              <a:srgbClr val="6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B1EE757-401F-4249-AE70-D4CE35AEF626}"/>
              </a:ext>
            </a:extLst>
          </p:cNvPr>
          <p:cNvSpPr txBox="1"/>
          <p:nvPr/>
        </p:nvSpPr>
        <p:spPr>
          <a:xfrm>
            <a:off x="3441577" y="985906"/>
            <a:ext cx="20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향후 계획</a:t>
            </a:r>
            <a:endParaRPr kumimoji="1" lang="ko-Kore-KR" altLang="en-US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9A22B93-B991-704D-B86D-2042252ED1FB}"/>
              </a:ext>
            </a:extLst>
          </p:cNvPr>
          <p:cNvCxnSpPr/>
          <p:nvPr/>
        </p:nvCxnSpPr>
        <p:spPr>
          <a:xfrm>
            <a:off x="3147934" y="921808"/>
            <a:ext cx="0" cy="485373"/>
          </a:xfrm>
          <a:prstGeom prst="line">
            <a:avLst/>
          </a:prstGeom>
          <a:ln>
            <a:solidFill>
              <a:srgbClr val="6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7F309C2-2D21-9B4D-95DE-F96125CB8DBE}"/>
              </a:ext>
            </a:extLst>
          </p:cNvPr>
          <p:cNvSpPr/>
          <p:nvPr/>
        </p:nvSpPr>
        <p:spPr>
          <a:xfrm>
            <a:off x="1327143" y="2065039"/>
            <a:ext cx="2939691" cy="3384645"/>
          </a:xfrm>
          <a:prstGeom prst="roundRect">
            <a:avLst>
              <a:gd name="adj" fmla="val 8775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70D67AA2-A591-0E44-86AF-6C4F01406BE8}"/>
              </a:ext>
            </a:extLst>
          </p:cNvPr>
          <p:cNvSpPr/>
          <p:nvPr/>
        </p:nvSpPr>
        <p:spPr>
          <a:xfrm>
            <a:off x="1327143" y="2065039"/>
            <a:ext cx="2939691" cy="320950"/>
          </a:xfrm>
          <a:custGeom>
            <a:avLst/>
            <a:gdLst>
              <a:gd name="connsiteX0" fmla="*/ 257958 w 2939691"/>
              <a:gd name="connsiteY0" fmla="*/ 0 h 320950"/>
              <a:gd name="connsiteX1" fmla="*/ 2681733 w 2939691"/>
              <a:gd name="connsiteY1" fmla="*/ 0 h 320950"/>
              <a:gd name="connsiteX2" fmla="*/ 2939691 w 2939691"/>
              <a:gd name="connsiteY2" fmla="*/ 257958 h 320950"/>
              <a:gd name="connsiteX3" fmla="*/ 2939691 w 2939691"/>
              <a:gd name="connsiteY3" fmla="*/ 320950 h 320950"/>
              <a:gd name="connsiteX4" fmla="*/ 0 w 2939691"/>
              <a:gd name="connsiteY4" fmla="*/ 320950 h 320950"/>
              <a:gd name="connsiteX5" fmla="*/ 0 w 2939691"/>
              <a:gd name="connsiteY5" fmla="*/ 257958 h 320950"/>
              <a:gd name="connsiteX6" fmla="*/ 257958 w 2939691"/>
              <a:gd name="connsiteY6" fmla="*/ 0 h 3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691" h="320950">
                <a:moveTo>
                  <a:pt x="257958" y="0"/>
                </a:moveTo>
                <a:lnTo>
                  <a:pt x="2681733" y="0"/>
                </a:lnTo>
                <a:cubicBezTo>
                  <a:pt x="2824199" y="0"/>
                  <a:pt x="2939691" y="115492"/>
                  <a:pt x="2939691" y="257958"/>
                </a:cubicBezTo>
                <a:lnTo>
                  <a:pt x="2939691" y="320950"/>
                </a:lnTo>
                <a:lnTo>
                  <a:pt x="0" y="320950"/>
                </a:lnTo>
                <a:lnTo>
                  <a:pt x="0" y="257958"/>
                </a:lnTo>
                <a:cubicBezTo>
                  <a:pt x="0" y="115492"/>
                  <a:pt x="115492" y="0"/>
                  <a:pt x="25795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6925AF-98CD-4B4D-8214-AC235D3A004F}"/>
              </a:ext>
            </a:extLst>
          </p:cNvPr>
          <p:cNvSpPr txBox="1"/>
          <p:nvPr/>
        </p:nvSpPr>
        <p:spPr>
          <a:xfrm>
            <a:off x="2066780" y="2578717"/>
            <a:ext cx="1469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400" b="1" dirty="0">
                <a:solidFill>
                  <a:srgbClr val="6F00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urier New" panose="02070309020205020404" pitchFamily="49" charset="0"/>
              </a:rPr>
              <a:t>1</a:t>
            </a:r>
            <a:endParaRPr kumimoji="1" lang="ko-Kore-KR" altLang="en-US" sz="4400" b="1" dirty="0">
              <a:solidFill>
                <a:srgbClr val="6F00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A3C0F3-A642-A249-81F3-E824CA21C249}"/>
              </a:ext>
            </a:extLst>
          </p:cNvPr>
          <p:cNvSpPr txBox="1"/>
          <p:nvPr/>
        </p:nvSpPr>
        <p:spPr>
          <a:xfrm>
            <a:off x="1592601" y="3257741"/>
            <a:ext cx="240877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차 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MVP 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완성</a:t>
            </a:r>
          </a:p>
          <a:p>
            <a:pPr algn="ctr">
              <a:lnSpc>
                <a:spcPct val="150000"/>
              </a:lnSpc>
            </a:pP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핵심기능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소셜기능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AI 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일기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생성기능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을 탑재한 베타 버전 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MVP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애플 앱스토어와 구글 플레이스토어 출시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28FD01A-FF5E-BD46-888F-9E6B0A6A97BB}"/>
              </a:ext>
            </a:extLst>
          </p:cNvPr>
          <p:cNvSpPr/>
          <p:nvPr/>
        </p:nvSpPr>
        <p:spPr>
          <a:xfrm>
            <a:off x="4644084" y="2065039"/>
            <a:ext cx="2939691" cy="3384645"/>
          </a:xfrm>
          <a:prstGeom prst="roundRect">
            <a:avLst>
              <a:gd name="adj" fmla="val 8775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자유형 34">
            <a:extLst>
              <a:ext uri="{FF2B5EF4-FFF2-40B4-BE49-F238E27FC236}">
                <a16:creationId xmlns:a16="http://schemas.microsoft.com/office/drawing/2014/main" id="{C597EE72-4C0F-0D4B-96BE-8F4600FD8C08}"/>
              </a:ext>
            </a:extLst>
          </p:cNvPr>
          <p:cNvSpPr/>
          <p:nvPr/>
        </p:nvSpPr>
        <p:spPr>
          <a:xfrm>
            <a:off x="4644084" y="2065039"/>
            <a:ext cx="2939691" cy="320950"/>
          </a:xfrm>
          <a:custGeom>
            <a:avLst/>
            <a:gdLst>
              <a:gd name="connsiteX0" fmla="*/ 257958 w 2939691"/>
              <a:gd name="connsiteY0" fmla="*/ 0 h 320950"/>
              <a:gd name="connsiteX1" fmla="*/ 2681733 w 2939691"/>
              <a:gd name="connsiteY1" fmla="*/ 0 h 320950"/>
              <a:gd name="connsiteX2" fmla="*/ 2939691 w 2939691"/>
              <a:gd name="connsiteY2" fmla="*/ 257958 h 320950"/>
              <a:gd name="connsiteX3" fmla="*/ 2939691 w 2939691"/>
              <a:gd name="connsiteY3" fmla="*/ 320950 h 320950"/>
              <a:gd name="connsiteX4" fmla="*/ 0 w 2939691"/>
              <a:gd name="connsiteY4" fmla="*/ 320950 h 320950"/>
              <a:gd name="connsiteX5" fmla="*/ 0 w 2939691"/>
              <a:gd name="connsiteY5" fmla="*/ 257958 h 320950"/>
              <a:gd name="connsiteX6" fmla="*/ 257958 w 2939691"/>
              <a:gd name="connsiteY6" fmla="*/ 0 h 3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691" h="320950">
                <a:moveTo>
                  <a:pt x="257958" y="0"/>
                </a:moveTo>
                <a:lnTo>
                  <a:pt x="2681733" y="0"/>
                </a:lnTo>
                <a:cubicBezTo>
                  <a:pt x="2824199" y="0"/>
                  <a:pt x="2939691" y="115492"/>
                  <a:pt x="2939691" y="257958"/>
                </a:cubicBezTo>
                <a:lnTo>
                  <a:pt x="2939691" y="320950"/>
                </a:lnTo>
                <a:lnTo>
                  <a:pt x="0" y="320950"/>
                </a:lnTo>
                <a:lnTo>
                  <a:pt x="0" y="257958"/>
                </a:lnTo>
                <a:cubicBezTo>
                  <a:pt x="0" y="115492"/>
                  <a:pt x="115492" y="0"/>
                  <a:pt x="25795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74EDEA-8921-3B48-AB1C-266E133A2ACC}"/>
              </a:ext>
            </a:extLst>
          </p:cNvPr>
          <p:cNvSpPr txBox="1"/>
          <p:nvPr/>
        </p:nvSpPr>
        <p:spPr>
          <a:xfrm>
            <a:off x="5383721" y="2578717"/>
            <a:ext cx="1469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>
                <a:solidFill>
                  <a:srgbClr val="6F00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urier New" panose="02070309020205020404" pitchFamily="49" charset="0"/>
              </a:rPr>
              <a:t>2</a:t>
            </a:r>
            <a:endParaRPr kumimoji="1" lang="ko-Kore-KR" altLang="en-US" sz="4400" b="1" dirty="0">
              <a:solidFill>
                <a:srgbClr val="6F00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EA1FDD-F1E0-7B49-8824-DBA4E39293E6}"/>
              </a:ext>
            </a:extLst>
          </p:cNvPr>
          <p:cNvSpPr txBox="1"/>
          <p:nvPr/>
        </p:nvSpPr>
        <p:spPr>
          <a:xfrm>
            <a:off x="4909542" y="3257741"/>
            <a:ext cx="240877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b="1" dirty="0" err="1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반려견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성향 테스트 웹 개발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개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BTI)</a:t>
            </a:r>
            <a:endParaRPr kumimoji="1" lang="ko-KR" altLang="en-US" sz="1200" b="1" dirty="0">
              <a:solidFill>
                <a:srgbClr val="6F00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MBTI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와 같이 간단한 설문을 통해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반려견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성향을 알 수 있는 </a:t>
            </a:r>
            <a:r>
              <a:rPr lang="ko-KR" altLang="en-US" sz="1200" kern="1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바이럴성</a:t>
            </a:r>
            <a:r>
              <a:rPr lang="ko-KR" altLang="en-US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 웹 서비스 개발을 통해 앱 사용자 유치</a:t>
            </a:r>
            <a:r>
              <a:rPr lang="en-US" altLang="ko-KR" sz="1200" kern="1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F74C2125-0F5F-6247-820E-AF88837B3183}"/>
              </a:ext>
            </a:extLst>
          </p:cNvPr>
          <p:cNvSpPr/>
          <p:nvPr/>
        </p:nvSpPr>
        <p:spPr>
          <a:xfrm>
            <a:off x="7925167" y="2065039"/>
            <a:ext cx="2939691" cy="3384645"/>
          </a:xfrm>
          <a:prstGeom prst="roundRect">
            <a:avLst>
              <a:gd name="adj" fmla="val 8775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62EA21DA-E97A-624D-BC43-56DD82CB7E6C}"/>
              </a:ext>
            </a:extLst>
          </p:cNvPr>
          <p:cNvSpPr/>
          <p:nvPr/>
        </p:nvSpPr>
        <p:spPr>
          <a:xfrm>
            <a:off x="7925167" y="2065039"/>
            <a:ext cx="2939691" cy="320950"/>
          </a:xfrm>
          <a:custGeom>
            <a:avLst/>
            <a:gdLst>
              <a:gd name="connsiteX0" fmla="*/ 257958 w 2939691"/>
              <a:gd name="connsiteY0" fmla="*/ 0 h 320950"/>
              <a:gd name="connsiteX1" fmla="*/ 2681733 w 2939691"/>
              <a:gd name="connsiteY1" fmla="*/ 0 h 320950"/>
              <a:gd name="connsiteX2" fmla="*/ 2939691 w 2939691"/>
              <a:gd name="connsiteY2" fmla="*/ 257958 h 320950"/>
              <a:gd name="connsiteX3" fmla="*/ 2939691 w 2939691"/>
              <a:gd name="connsiteY3" fmla="*/ 320950 h 320950"/>
              <a:gd name="connsiteX4" fmla="*/ 0 w 2939691"/>
              <a:gd name="connsiteY4" fmla="*/ 320950 h 320950"/>
              <a:gd name="connsiteX5" fmla="*/ 0 w 2939691"/>
              <a:gd name="connsiteY5" fmla="*/ 257958 h 320950"/>
              <a:gd name="connsiteX6" fmla="*/ 257958 w 2939691"/>
              <a:gd name="connsiteY6" fmla="*/ 0 h 3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691" h="320950">
                <a:moveTo>
                  <a:pt x="257958" y="0"/>
                </a:moveTo>
                <a:lnTo>
                  <a:pt x="2681733" y="0"/>
                </a:lnTo>
                <a:cubicBezTo>
                  <a:pt x="2824199" y="0"/>
                  <a:pt x="2939691" y="115492"/>
                  <a:pt x="2939691" y="257958"/>
                </a:cubicBezTo>
                <a:lnTo>
                  <a:pt x="2939691" y="320950"/>
                </a:lnTo>
                <a:lnTo>
                  <a:pt x="0" y="320950"/>
                </a:lnTo>
                <a:lnTo>
                  <a:pt x="0" y="257958"/>
                </a:lnTo>
                <a:cubicBezTo>
                  <a:pt x="0" y="115492"/>
                  <a:pt x="115492" y="0"/>
                  <a:pt x="25795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D01ECE-DFA9-1A41-8E56-7F64864F528C}"/>
              </a:ext>
            </a:extLst>
          </p:cNvPr>
          <p:cNvSpPr txBox="1"/>
          <p:nvPr/>
        </p:nvSpPr>
        <p:spPr>
          <a:xfrm>
            <a:off x="8664804" y="2578717"/>
            <a:ext cx="1469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>
                <a:solidFill>
                  <a:srgbClr val="6F00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urier New" panose="02070309020205020404" pitchFamily="49" charset="0"/>
              </a:rPr>
              <a:t>3</a:t>
            </a:r>
            <a:endParaRPr kumimoji="1" lang="ko-Kore-KR" altLang="en-US" sz="4400" b="1" dirty="0">
              <a:solidFill>
                <a:srgbClr val="6F00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297A83-32B6-7243-B71D-D4A4D976EDFC}"/>
              </a:ext>
            </a:extLst>
          </p:cNvPr>
          <p:cNvSpPr txBox="1"/>
          <p:nvPr/>
        </p:nvSpPr>
        <p:spPr>
          <a:xfrm>
            <a:off x="8190625" y="3257741"/>
            <a:ext cx="240877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피드백 및 업데이트</a:t>
            </a:r>
            <a:r>
              <a:rPr kumimoji="1" lang="en-US" altLang="ko-KR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kumimoji="1" lang="ko-KR" altLang="en-US" sz="1200" b="1" dirty="0">
                <a:solidFill>
                  <a:srgbClr val="6F00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수익모델 추가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전용 소통창구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(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카카오 채널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,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플레이스토어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,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앱스토어 리뷰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)</a:t>
            </a:r>
            <a:r>
              <a:rPr lang="ko-KR" altLang="en-US" sz="12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를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통한 피드백 수용 및 반영하여 앱 업데이트</a:t>
            </a:r>
            <a:r>
              <a:rPr lang="en-US" altLang="ko-KR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,</a:t>
            </a:r>
            <a:r>
              <a:rPr lang="ko-KR" altLang="en-US" sz="12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수익화 모델 추가</a:t>
            </a:r>
            <a:endParaRPr lang="en-US" altLang="ko-KR" sz="1200" kern="1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660BF60-47D0-8143-A55F-90E13123F689}"/>
              </a:ext>
            </a:extLst>
          </p:cNvPr>
          <p:cNvCxnSpPr/>
          <p:nvPr/>
        </p:nvCxnSpPr>
        <p:spPr>
          <a:xfrm>
            <a:off x="842526" y="5880847"/>
            <a:ext cx="10506948" cy="0"/>
          </a:xfrm>
          <a:prstGeom prst="straightConnector1">
            <a:avLst/>
          </a:prstGeom>
          <a:ln cap="rnd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C9B4783-FCBE-EC41-B676-3843F72BFDA2}"/>
              </a:ext>
            </a:extLst>
          </p:cNvPr>
          <p:cNvSpPr txBox="1"/>
          <p:nvPr/>
        </p:nvSpPr>
        <p:spPr>
          <a:xfrm>
            <a:off x="1592601" y="5936192"/>
            <a:ext cx="240877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bg1">
                    <a:lumMod val="6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5</a:t>
            </a:r>
            <a:r>
              <a:rPr kumimoji="1" lang="ko-KR" altLang="en-US" sz="1200" b="1" dirty="0">
                <a:solidFill>
                  <a:schemeClr val="bg1">
                    <a:lumMod val="6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월 말 목표</a:t>
            </a:r>
            <a:endParaRPr lang="en-US" altLang="ko-KR" sz="1200" kern="100" dirty="0">
              <a:solidFill>
                <a:schemeClr val="bg1">
                  <a:lumMod val="65000"/>
                </a:schemeClr>
              </a:solidFill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2CE2CD0-C7A4-4A42-8130-4DA62693ACCD}"/>
              </a:ext>
            </a:extLst>
          </p:cNvPr>
          <p:cNvSpPr/>
          <p:nvPr/>
        </p:nvSpPr>
        <p:spPr>
          <a:xfrm>
            <a:off x="2749906" y="5842028"/>
            <a:ext cx="94164" cy="9416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B19C2B-8C0F-5541-A578-6B500AC4FB36}"/>
              </a:ext>
            </a:extLst>
          </p:cNvPr>
          <p:cNvSpPr txBox="1"/>
          <p:nvPr/>
        </p:nvSpPr>
        <p:spPr>
          <a:xfrm>
            <a:off x="4909542" y="5928002"/>
            <a:ext cx="240877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bg1">
                    <a:lumMod val="6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7</a:t>
            </a:r>
            <a:r>
              <a:rPr kumimoji="1" lang="ko-KR" altLang="en-US" sz="1200" b="1" dirty="0">
                <a:solidFill>
                  <a:schemeClr val="bg1">
                    <a:lumMod val="6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월 말 목표</a:t>
            </a:r>
            <a:endParaRPr lang="en-US" altLang="ko-KR" sz="1200" kern="100" dirty="0">
              <a:solidFill>
                <a:schemeClr val="bg1">
                  <a:lumMod val="65000"/>
                </a:schemeClr>
              </a:solidFill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EC85EFD-087A-2441-B7B4-7AAD272050AF}"/>
              </a:ext>
            </a:extLst>
          </p:cNvPr>
          <p:cNvSpPr/>
          <p:nvPr/>
        </p:nvSpPr>
        <p:spPr>
          <a:xfrm>
            <a:off x="6066847" y="5833838"/>
            <a:ext cx="94164" cy="9416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75F894-F8F3-EA4C-B6BE-2901261B299D}"/>
              </a:ext>
            </a:extLst>
          </p:cNvPr>
          <p:cNvSpPr txBox="1"/>
          <p:nvPr/>
        </p:nvSpPr>
        <p:spPr>
          <a:xfrm>
            <a:off x="8190625" y="5936192"/>
            <a:ext cx="240877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bg1">
                    <a:lumMod val="6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8</a:t>
            </a:r>
            <a:r>
              <a:rPr kumimoji="1" lang="ko-KR" altLang="en-US" sz="1200" b="1" dirty="0">
                <a:solidFill>
                  <a:schemeClr val="bg1">
                    <a:lumMod val="6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월 말 목표</a:t>
            </a:r>
            <a:endParaRPr lang="en-US" altLang="ko-KR" sz="1200" kern="100" dirty="0">
              <a:solidFill>
                <a:schemeClr val="bg1">
                  <a:lumMod val="65000"/>
                </a:schemeClr>
              </a:solidFill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7985CB3-846C-4D42-9C01-0A675CF92BC4}"/>
              </a:ext>
            </a:extLst>
          </p:cNvPr>
          <p:cNvSpPr/>
          <p:nvPr/>
        </p:nvSpPr>
        <p:spPr>
          <a:xfrm>
            <a:off x="9347930" y="5842028"/>
            <a:ext cx="94164" cy="9416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2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508</Words>
  <Application>Microsoft Macintosh PowerPoint</Application>
  <PresentationFormat>와이드스크린</PresentationFormat>
  <Paragraphs>88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Apple SD Gothic Neo</vt:lpstr>
      <vt:lpstr>Apple SD Gothic Neo SemiBold</vt:lpstr>
      <vt:lpstr>Apple SD Gothic Neo UltraLight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권유빈</dc:creator>
  <cp:lastModifiedBy>유현우</cp:lastModifiedBy>
  <cp:revision>2</cp:revision>
  <dcterms:created xsi:type="dcterms:W3CDTF">2023-04-10T15:17:31Z</dcterms:created>
  <dcterms:modified xsi:type="dcterms:W3CDTF">2023-04-11T18:52:22Z</dcterms:modified>
</cp:coreProperties>
</file>